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56" r:id="rId2"/>
    <p:sldId id="470" r:id="rId3"/>
    <p:sldId id="474" r:id="rId4"/>
    <p:sldId id="476" r:id="rId5"/>
    <p:sldId id="475" r:id="rId6"/>
    <p:sldId id="478" r:id="rId7"/>
    <p:sldId id="306" r:id="rId8"/>
    <p:sldId id="308" r:id="rId9"/>
    <p:sldId id="493" r:id="rId10"/>
    <p:sldId id="480" r:id="rId11"/>
    <p:sldId id="481" r:id="rId12"/>
    <p:sldId id="482" r:id="rId13"/>
    <p:sldId id="483" r:id="rId14"/>
    <p:sldId id="492" r:id="rId15"/>
    <p:sldId id="484" r:id="rId16"/>
    <p:sldId id="490" r:id="rId17"/>
    <p:sldId id="491" r:id="rId18"/>
    <p:sldId id="485" r:id="rId19"/>
    <p:sldId id="486" r:id="rId20"/>
    <p:sldId id="487" r:id="rId21"/>
    <p:sldId id="281" r:id="rId22"/>
    <p:sldId id="488" r:id="rId23"/>
    <p:sldId id="489" r:id="rId24"/>
    <p:sldId id="494" r:id="rId25"/>
    <p:sldId id="385" r:id="rId26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FFFCC"/>
    <a:srgbClr val="CC3300"/>
    <a:srgbClr val="FFD85B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41" autoAdjust="0"/>
    <p:restoredTop sz="97805" autoAdjust="0"/>
  </p:normalViewPr>
  <p:slideViewPr>
    <p:cSldViewPr>
      <p:cViewPr varScale="1">
        <p:scale>
          <a:sx n="116" d="100"/>
          <a:sy n="116" d="100"/>
        </p:scale>
        <p:origin x="132" y="20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218" y="1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F85E5-4BA3-F326-5AED-61C192DD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BEDE8-48CE-CBB9-9DB7-75F660E8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61380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430000" cy="457200"/>
          </a:xfrm>
        </p:spPr>
        <p:txBody>
          <a:bodyPr/>
          <a:lstStyle>
            <a:lvl1pPr algn="ctr"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24774" y="6477000"/>
            <a:ext cx="197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Virtual Fox Fest 2022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40FDE8-376E-E1FB-4A0E-785F40667D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2" y="6248400"/>
            <a:ext cx="502227" cy="50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RickStrahl/VirtualFoxFest2021-FoxProRest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rstrahl@west-wind.com" TargetMode="External"/><Relationship Id="rId3" Type="http://schemas.openxmlformats.org/officeDocument/2006/relationships/hyperlink" Target="https://twitter.com/rickstrahl" TargetMode="External"/><Relationship Id="rId7" Type="http://schemas.openxmlformats.org/officeDocument/2006/relationships/hyperlink" Target="https://github.com/RickStrahl" TargetMode="External"/><Relationship Id="rId2" Type="http://schemas.openxmlformats.org/officeDocument/2006/relationships/hyperlink" Target="https://github.com/RickStrahl/VirtualFoxFest2022-FoxProDotne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upport.west-wind.com/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kStrahl/wwDotnetBridge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7627" y="1981200"/>
            <a:ext cx="7772400" cy="1828800"/>
          </a:xfrm>
        </p:spPr>
        <p:txBody>
          <a:bodyPr/>
          <a:lstStyle/>
          <a:p>
            <a:pPr eaLnBrk="1" hangingPunct="1"/>
            <a:r>
              <a:rPr lang="en-US" dirty="0"/>
              <a:t>Revisiting modern .NET for the FoxPro Interop Developer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23622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  <a:hlinkClick r:id="rId3"/>
              </a:rPr>
              <a:t>www.west-wind.com</a:t>
            </a:r>
            <a:endParaRPr lang="en-US" sz="200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  <a:hlinkClick r:id="rId4"/>
              </a:rPr>
              <a:t>www.west-wind.com/weblog</a:t>
            </a:r>
            <a:endParaRPr lang="en-US" sz="200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Verdana" pitchFamily="34" charset="0"/>
              </a:rPr>
              <a:t>Session materials</a:t>
            </a:r>
            <a:r>
              <a:rPr lang="en-US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hlinkClick r:id="rId5"/>
              </a:rPr>
              <a:t>https://github.com/RickStrahl/VirtualFoxFest2021-FoxProRest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306A1C7-DD80-18E3-D981-3D66D413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346613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4CB4-94CD-AD08-489C-0048DB27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.NET Projects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1A9D58-B50B-77E7-8B2A-5682AE2E2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.NET Tooling has changed a lot in recent years!</a:t>
            </a:r>
          </a:p>
        </p:txBody>
      </p:sp>
    </p:spTree>
    <p:extLst>
      <p:ext uri="{BB962C8B-B14F-4D97-AF65-F5344CB8AC3E}">
        <p14:creationId xmlns:p14="http://schemas.microsoft.com/office/powerpoint/2010/main" val="2613869913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44CAA-68CB-2F19-C672-9553443F2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876300"/>
            <a:ext cx="11480800" cy="5105400"/>
          </a:xfrm>
        </p:spPr>
        <p:txBody>
          <a:bodyPr/>
          <a:lstStyle/>
          <a:p>
            <a:r>
              <a:rPr lang="en-US" sz="2000" dirty="0"/>
              <a:t>Command Line Build Tools</a:t>
            </a:r>
          </a:p>
          <a:p>
            <a:pPr lvl="1"/>
            <a:r>
              <a:rPr lang="en-US" sz="1600" dirty="0"/>
              <a:t>You can now integrate .NET projects from any environment</a:t>
            </a:r>
          </a:p>
          <a:p>
            <a:pPr lvl="1"/>
            <a:r>
              <a:rPr lang="en-US" sz="1600" dirty="0"/>
              <a:t>Using the </a:t>
            </a:r>
            <a:r>
              <a:rPr lang="en-US" sz="2000" b="1" dirty="0">
                <a:latin typeface="Consolas" panose="020B0609020204030204" pitchFamily="49" charset="0"/>
              </a:rPr>
              <a:t>dotnet</a:t>
            </a:r>
            <a:r>
              <a:rPr lang="en-US" sz="1600" dirty="0"/>
              <a:t> SDK tool </a:t>
            </a:r>
          </a:p>
          <a:p>
            <a:r>
              <a:rPr lang="en-US" sz="2000" dirty="0"/>
              <a:t>Visual Studio is no longer required</a:t>
            </a:r>
          </a:p>
          <a:p>
            <a:pPr lvl="1"/>
            <a:r>
              <a:rPr lang="en-US" sz="1600" dirty="0"/>
              <a:t>Command Line tools can be integrated from anywhere</a:t>
            </a:r>
          </a:p>
          <a:p>
            <a:pPr lvl="1"/>
            <a:r>
              <a:rPr lang="en-US" sz="1600" dirty="0"/>
              <a:t>Generic </a:t>
            </a:r>
            <a:r>
              <a:rPr lang="en-US" sz="1600" dirty="0" err="1"/>
              <a:t>OmniSharp</a:t>
            </a:r>
            <a:r>
              <a:rPr lang="en-US" sz="1600" dirty="0"/>
              <a:t> tool is integrated into many Editors</a:t>
            </a:r>
          </a:p>
          <a:p>
            <a:pPr lvl="1"/>
            <a:r>
              <a:rPr lang="en-US" sz="1600" dirty="0"/>
              <a:t>You can use simple editors like VS Code + Command Line</a:t>
            </a:r>
          </a:p>
          <a:p>
            <a:r>
              <a:rPr lang="en-US" sz="2000" dirty="0"/>
              <a:t>SDK Tool provide Project Services</a:t>
            </a:r>
          </a:p>
          <a:p>
            <a:pPr lvl="1"/>
            <a:r>
              <a:rPr lang="en-US" sz="1600" dirty="0"/>
              <a:t>Create new Projects</a:t>
            </a:r>
          </a:p>
          <a:p>
            <a:pPr lvl="1"/>
            <a:r>
              <a:rPr lang="en-US" sz="1600" dirty="0"/>
              <a:t>Add </a:t>
            </a:r>
            <a:r>
              <a:rPr lang="en-US" sz="1600" b="1" dirty="0"/>
              <a:t>NuGet Packages </a:t>
            </a:r>
            <a:r>
              <a:rPr lang="en-US" sz="1600" dirty="0"/>
              <a:t>(dependencies) to Projects</a:t>
            </a:r>
          </a:p>
          <a:p>
            <a:pPr lvl="1"/>
            <a:r>
              <a:rPr lang="en-US" sz="1600" dirty="0"/>
              <a:t>Compile and Error output, </a:t>
            </a:r>
            <a:r>
              <a:rPr lang="en-US" sz="1600"/>
              <a:t>run Tests</a:t>
            </a:r>
            <a:endParaRPr lang="en-US" sz="1600" dirty="0"/>
          </a:p>
          <a:p>
            <a:pPr lvl="1"/>
            <a:r>
              <a:rPr lang="en-US" sz="1600" dirty="0"/>
              <a:t>Build output assemblies</a:t>
            </a:r>
          </a:p>
          <a:p>
            <a:r>
              <a:rPr lang="en-US" sz="2000" dirty="0"/>
              <a:t>Visual Studio is still most productive</a:t>
            </a:r>
          </a:p>
          <a:p>
            <a:pPr lvl="1"/>
            <a:r>
              <a:rPr lang="en-US" sz="1600" dirty="0"/>
              <a:t>Huge development Environment</a:t>
            </a:r>
          </a:p>
          <a:p>
            <a:pPr lvl="1"/>
            <a:r>
              <a:rPr lang="en-US" sz="1600" dirty="0"/>
              <a:t>Smooth UI integration of tools</a:t>
            </a:r>
          </a:p>
          <a:p>
            <a:pPr lvl="1"/>
            <a:r>
              <a:rPr lang="en-US" sz="1600" dirty="0"/>
              <a:t>Best choice for Debugging components from FoxPro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87FD9-370F-8065-DD70-23CE3651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Component Development</a:t>
            </a:r>
          </a:p>
        </p:txBody>
      </p:sp>
    </p:spTree>
    <p:extLst>
      <p:ext uri="{BB962C8B-B14F-4D97-AF65-F5344CB8AC3E}">
        <p14:creationId xmlns:p14="http://schemas.microsoft.com/office/powerpoint/2010/main" val="722848895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5BB8-E109-0806-6708-7AC267F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.NET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2356C-DC26-E30E-0DA9-16F98B3AA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68" y="682098"/>
            <a:ext cx="942640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5239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03DBC-B31C-2349-95A4-DCDBA2F51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11480800" cy="5105400"/>
          </a:xfrm>
        </p:spPr>
        <p:txBody>
          <a:bodyPr/>
          <a:lstStyle/>
          <a:p>
            <a:r>
              <a:rPr lang="en-US" sz="2000" dirty="0"/>
              <a:t>VS Code</a:t>
            </a:r>
          </a:p>
          <a:p>
            <a:pPr lvl="1"/>
            <a:r>
              <a:rPr lang="en-US" sz="1600" dirty="0"/>
              <a:t>Light weight editor</a:t>
            </a:r>
          </a:p>
          <a:p>
            <a:pPr lvl="1"/>
            <a:r>
              <a:rPr lang="en-US" sz="1600" dirty="0"/>
              <a:t>Lots of built in syntaxes</a:t>
            </a:r>
          </a:p>
          <a:p>
            <a:pPr lvl="1"/>
            <a:r>
              <a:rPr lang="en-US" sz="1600" dirty="0"/>
              <a:t>C# and .NET Support </a:t>
            </a:r>
          </a:p>
          <a:p>
            <a:r>
              <a:rPr lang="en-US" sz="2000" dirty="0"/>
              <a:t>For Interop</a:t>
            </a:r>
          </a:p>
          <a:p>
            <a:pPr lvl="1"/>
            <a:r>
              <a:rPr lang="en-US" sz="1600" dirty="0"/>
              <a:t>Modify project target to </a:t>
            </a:r>
            <a:r>
              <a:rPr lang="en-US" sz="1600" b="1" dirty="0"/>
              <a:t>net472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Remove implicit namespaces</a:t>
            </a:r>
          </a:p>
          <a:p>
            <a:pPr lvl="1"/>
            <a:r>
              <a:rPr lang="en-US" sz="1600" dirty="0"/>
              <a:t>Remove nullability support</a:t>
            </a:r>
          </a:p>
          <a:p>
            <a:pPr lvl="1"/>
            <a:r>
              <a:rPr lang="en-US" sz="1600" dirty="0"/>
              <a:t>Change class to class syntax</a:t>
            </a:r>
          </a:p>
          <a:p>
            <a:r>
              <a:rPr lang="en-US" sz="2000" dirty="0"/>
              <a:t>Command Line to Build</a:t>
            </a:r>
          </a:p>
          <a:p>
            <a:pPr lvl="1"/>
            <a:r>
              <a:rPr lang="en-US" sz="1600" dirty="0"/>
              <a:t>Use CL to create and build project</a:t>
            </a:r>
          </a:p>
          <a:p>
            <a:pPr lvl="1"/>
            <a:r>
              <a:rPr lang="en-US" sz="1600" dirty="0"/>
              <a:t>Add NuGet packages</a:t>
            </a:r>
          </a:p>
          <a:p>
            <a:pPr lvl="1"/>
            <a:r>
              <a:rPr lang="en-US" sz="1600" dirty="0"/>
              <a:t>Build and Output .NET DLL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8F6CD5-FCED-E926-6506-713651C0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 VS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F3E7F-F072-E639-7556-A262536B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24" y="0"/>
            <a:ext cx="7061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59185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C590C-12D6-318B-8EDD-918A6C2A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up the Project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4F59B-6126-5B11-ED50-05CC42FF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085"/>
            <a:ext cx="12192000" cy="5138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8A25C-AC6E-ECE3-9114-4DA12EE0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54" y="859805"/>
            <a:ext cx="12192000" cy="5138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3671-9519-2104-3320-E5ACC6CB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" y="881410"/>
            <a:ext cx="12192000" cy="51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7024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C8F54-A8C3-BFAB-1FCA-6539999C1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Visual Studio is still Large</a:t>
            </a:r>
          </a:p>
          <a:p>
            <a:pPr lvl="1"/>
            <a:r>
              <a:rPr lang="en-US" sz="1600" dirty="0"/>
              <a:t>More focused in recent versions</a:t>
            </a:r>
          </a:p>
          <a:p>
            <a:pPr lvl="1"/>
            <a:r>
              <a:rPr lang="en-US" sz="1600" dirty="0"/>
              <a:t>But still very large to install</a:t>
            </a:r>
          </a:p>
          <a:p>
            <a:pPr lvl="1"/>
            <a:r>
              <a:rPr lang="en-US" sz="1600" dirty="0"/>
              <a:t>Free Community version is Professional</a:t>
            </a:r>
          </a:p>
          <a:p>
            <a:r>
              <a:rPr lang="en-US" sz="2000" dirty="0"/>
              <a:t>Don’t create a .NET 4.72 Project</a:t>
            </a:r>
          </a:p>
          <a:p>
            <a:pPr lvl="1"/>
            <a:r>
              <a:rPr lang="en-US" sz="1600" dirty="0"/>
              <a:t>Old style projects are super verbose</a:t>
            </a:r>
          </a:p>
          <a:p>
            <a:pPr lvl="1"/>
            <a:r>
              <a:rPr lang="en-US" sz="1600" dirty="0"/>
              <a:t>Don’t support command line builds</a:t>
            </a:r>
          </a:p>
          <a:p>
            <a:r>
              <a:rPr lang="en-US" sz="2000" dirty="0"/>
              <a:t>Create .NET Core Class Library</a:t>
            </a:r>
          </a:p>
          <a:p>
            <a:pPr lvl="1"/>
            <a:r>
              <a:rPr lang="en-US" sz="1600" dirty="0"/>
              <a:t>Choose whatever version is latest</a:t>
            </a:r>
          </a:p>
          <a:p>
            <a:pPr lvl="1"/>
            <a:r>
              <a:rPr lang="en-US" sz="1600" dirty="0"/>
              <a:t>Then change </a:t>
            </a:r>
            <a:r>
              <a:rPr lang="en-US" sz="1600" dirty="0" err="1"/>
              <a:t>TargetFramework</a:t>
            </a:r>
            <a:r>
              <a:rPr lang="en-US" sz="1600" dirty="0"/>
              <a:t> to `net472`</a:t>
            </a:r>
          </a:p>
          <a:p>
            <a:pPr lvl="1"/>
            <a:r>
              <a:rPr lang="en-US" sz="1600" dirty="0"/>
              <a:t>Remove implicit namespaces and nullable</a:t>
            </a:r>
          </a:p>
          <a:p>
            <a:pPr lvl="1"/>
            <a:r>
              <a:rPr lang="en-US" sz="1600" dirty="0"/>
              <a:t>Remove generated class and create new class</a:t>
            </a:r>
          </a:p>
          <a:p>
            <a:r>
              <a:rPr lang="en-US" sz="2000" dirty="0"/>
              <a:t>Visual Studio Benefits</a:t>
            </a:r>
          </a:p>
          <a:p>
            <a:pPr lvl="1"/>
            <a:r>
              <a:rPr lang="en-US" sz="1600" dirty="0"/>
              <a:t>Better code completion and code tools</a:t>
            </a:r>
          </a:p>
          <a:p>
            <a:pPr lvl="1"/>
            <a:r>
              <a:rPr lang="en-US" sz="1600" dirty="0"/>
              <a:t>Much better Code Navigation</a:t>
            </a:r>
          </a:p>
          <a:p>
            <a:pPr lvl="1"/>
            <a:r>
              <a:rPr lang="en-US" sz="1600" dirty="0"/>
              <a:t>Optimized Build, Fix, Debug dev cycle</a:t>
            </a:r>
          </a:p>
          <a:p>
            <a:pPr lvl="1"/>
            <a:r>
              <a:rPr lang="en-US" sz="1600" dirty="0"/>
              <a:t>Ability to easily debug from FoxPro into .NET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938B8B-6AEA-AB9E-1195-1821CF65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Visual Studio?</a:t>
            </a:r>
          </a:p>
        </p:txBody>
      </p:sp>
    </p:spTree>
    <p:extLst>
      <p:ext uri="{BB962C8B-B14F-4D97-AF65-F5344CB8AC3E}">
        <p14:creationId xmlns:p14="http://schemas.microsoft.com/office/powerpoint/2010/main" val="3038644309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8F4FA-490C-53E3-E035-B4698E817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990600"/>
            <a:ext cx="11480800" cy="5105400"/>
          </a:xfrm>
        </p:spPr>
        <p:txBody>
          <a:bodyPr/>
          <a:lstStyle/>
          <a:p>
            <a:r>
              <a:rPr lang="en-US" sz="1800" dirty="0"/>
              <a:t>Create New .NET Project</a:t>
            </a:r>
          </a:p>
          <a:p>
            <a:pPr lvl="1"/>
            <a:r>
              <a:rPr lang="en-US" sz="1400" dirty="0"/>
              <a:t>C# Class Library for .NET Core/Standard</a:t>
            </a:r>
          </a:p>
          <a:p>
            <a:pPr lvl="1"/>
            <a:r>
              <a:rPr lang="en-US" sz="1400" dirty="0"/>
              <a:t>Target </a:t>
            </a:r>
            <a:r>
              <a:rPr lang="en-US" sz="1400" b="1" dirty="0"/>
              <a:t>.NET Standard 2.0</a:t>
            </a:r>
          </a:p>
          <a:p>
            <a:r>
              <a:rPr lang="en-US" sz="1800" dirty="0"/>
              <a:t>Modify Project</a:t>
            </a:r>
          </a:p>
          <a:p>
            <a:pPr lvl="1"/>
            <a:r>
              <a:rPr lang="en-US" sz="1400" dirty="0"/>
              <a:t>Change </a:t>
            </a:r>
            <a:r>
              <a:rPr lang="en-US" sz="1400" dirty="0" err="1"/>
              <a:t>TargetFramework</a:t>
            </a:r>
            <a:endParaRPr lang="en-US" sz="1400" dirty="0"/>
          </a:p>
          <a:p>
            <a:pPr lvl="1"/>
            <a:r>
              <a:rPr lang="en-US" sz="1400" dirty="0"/>
              <a:t>Change to: </a:t>
            </a:r>
            <a:r>
              <a:rPr lang="en-US" sz="1400" b="1" dirty="0"/>
              <a:t>net472</a:t>
            </a:r>
          </a:p>
          <a:p>
            <a:r>
              <a:rPr lang="en-US" sz="1800" dirty="0"/>
              <a:t>Create your .NET Class</a:t>
            </a:r>
          </a:p>
          <a:p>
            <a:pPr lvl="1"/>
            <a:r>
              <a:rPr lang="en-US" sz="1400" dirty="0"/>
              <a:t>Rename or remove </a:t>
            </a:r>
            <a:r>
              <a:rPr lang="en-US" sz="1400" b="1" dirty="0"/>
              <a:t>Class1.cs</a:t>
            </a:r>
          </a:p>
          <a:p>
            <a:pPr lvl="1"/>
            <a:r>
              <a:rPr lang="en-US" sz="1400" dirty="0"/>
              <a:t>Use descriptive class name</a:t>
            </a:r>
          </a:p>
          <a:p>
            <a:pPr lvl="1"/>
            <a:r>
              <a:rPr lang="en-US" sz="1400" dirty="0"/>
              <a:t>Referenced from Fox: </a:t>
            </a:r>
            <a:r>
              <a:rPr lang="en-US" sz="1400" b="1" dirty="0" err="1"/>
              <a:t>namespace.class</a:t>
            </a:r>
            <a:endParaRPr lang="en-US" sz="1400" b="1" dirty="0"/>
          </a:p>
          <a:p>
            <a:pPr lvl="1"/>
            <a:r>
              <a:rPr lang="en-US" sz="1400" dirty="0"/>
              <a:t>Don’t use same namespace as class!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F59C91-C5DA-0DE0-C3D8-CE0240EE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Create a Project in Visual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37198D-66FA-4EB8-55C6-12CBEA7EA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175" y="0"/>
            <a:ext cx="6959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6812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7E744-E39A-67F6-5E37-BFF92E198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Why a Test Project?</a:t>
            </a:r>
          </a:p>
          <a:p>
            <a:pPr lvl="1"/>
            <a:r>
              <a:rPr lang="en-US" sz="1600" dirty="0" err="1"/>
              <a:t>Classlibrary</a:t>
            </a:r>
            <a:r>
              <a:rPr lang="en-US" sz="1600" dirty="0"/>
              <a:t> can’t be run directly</a:t>
            </a:r>
          </a:p>
          <a:p>
            <a:pPr lvl="1"/>
            <a:r>
              <a:rPr lang="en-US" sz="1600" dirty="0"/>
              <a:t>Easy to test many methods</a:t>
            </a:r>
          </a:p>
          <a:p>
            <a:pPr lvl="1"/>
            <a:r>
              <a:rPr lang="en-US" sz="1600" dirty="0"/>
              <a:t>Makes for good usage documentation</a:t>
            </a:r>
          </a:p>
          <a:p>
            <a:r>
              <a:rPr lang="en-US" sz="2000" dirty="0"/>
              <a:t>Create Test Project</a:t>
            </a:r>
          </a:p>
          <a:p>
            <a:pPr lvl="1"/>
            <a:r>
              <a:rPr lang="en-US" sz="1600" dirty="0"/>
              <a:t>Add a new C# </a:t>
            </a:r>
            <a:r>
              <a:rPr lang="en-US" sz="1600" dirty="0" err="1"/>
              <a:t>MsTest</a:t>
            </a:r>
            <a:r>
              <a:rPr lang="en-US" sz="1600" dirty="0"/>
              <a:t> Project</a:t>
            </a:r>
          </a:p>
          <a:p>
            <a:pPr lvl="1"/>
            <a:r>
              <a:rPr lang="en-US" sz="1600" dirty="0"/>
              <a:t>Target lowest version available (net50)</a:t>
            </a:r>
          </a:p>
          <a:p>
            <a:pPr lvl="1"/>
            <a:r>
              <a:rPr lang="en-US" sz="1600" dirty="0"/>
              <a:t>Add a project reference to </a:t>
            </a:r>
            <a:r>
              <a:rPr lang="en-US" sz="1600" dirty="0" err="1"/>
              <a:t>Classlibrary</a:t>
            </a:r>
            <a:endParaRPr lang="en-US" sz="1600" dirty="0"/>
          </a:p>
          <a:p>
            <a:pPr lvl="1"/>
            <a:r>
              <a:rPr lang="en-US" sz="1600" dirty="0"/>
              <a:t>Rename or delete Class1.cs</a:t>
            </a:r>
          </a:p>
          <a:p>
            <a:pPr lvl="1"/>
            <a:r>
              <a:rPr lang="en-US" sz="1600" dirty="0"/>
              <a:t>Create your Test class</a:t>
            </a:r>
          </a:p>
          <a:p>
            <a:pPr lvl="1"/>
            <a:r>
              <a:rPr lang="en-US" sz="1600" dirty="0"/>
              <a:t>Use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TestClass</a:t>
            </a:r>
            <a:r>
              <a:rPr lang="en-US" sz="1600" dirty="0">
                <a:latin typeface="Consolas" panose="020B0609020204030204" pitchFamily="49" charset="0"/>
              </a:rPr>
              <a:t>]</a:t>
            </a:r>
            <a:r>
              <a:rPr lang="en-US" sz="1600" dirty="0"/>
              <a:t> and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TestMethod</a:t>
            </a:r>
            <a:r>
              <a:rPr lang="en-US" sz="1600" dirty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sz="1600" dirty="0">
                <a:latin typeface="+mj-lt"/>
              </a:rPr>
              <a:t>Asserts to verify logic</a:t>
            </a:r>
          </a:p>
          <a:p>
            <a:pPr lvl="1"/>
            <a:r>
              <a:rPr lang="en-US" sz="1600" dirty="0">
                <a:latin typeface="+mj-lt"/>
              </a:rPr>
              <a:t>Exceptions fail tests</a:t>
            </a:r>
          </a:p>
          <a:p>
            <a:r>
              <a:rPr lang="en-US" sz="2000" dirty="0">
                <a:latin typeface="+mj-lt"/>
              </a:rPr>
              <a:t>Run Tests</a:t>
            </a:r>
          </a:p>
          <a:p>
            <a:pPr lvl="1"/>
            <a:r>
              <a:rPr lang="en-US" sz="1600" dirty="0">
                <a:latin typeface="+mj-lt"/>
              </a:rPr>
              <a:t>In the IDE</a:t>
            </a:r>
          </a:p>
          <a:p>
            <a:pPr lvl="1"/>
            <a:r>
              <a:rPr lang="en-US" sz="1600" dirty="0">
                <a:latin typeface="+mj-lt"/>
              </a:rPr>
              <a:t>From Command Line (dotnet test)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5F913-2D20-1490-3CD6-8D7761D3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FAC5E-065B-A992-E922-145A644A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0"/>
            <a:ext cx="632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05424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1E37E5-92D8-3417-6AED-5716DCEC8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11836400" cy="5105400"/>
          </a:xfrm>
        </p:spPr>
        <p:txBody>
          <a:bodyPr/>
          <a:lstStyle/>
          <a:p>
            <a:r>
              <a:rPr lang="en-US" sz="2000" dirty="0"/>
              <a:t>Recommend Visual Studio</a:t>
            </a:r>
          </a:p>
          <a:p>
            <a:r>
              <a:rPr lang="en-US" sz="2000" dirty="0"/>
              <a:t>Use Debug Launch Profiles</a:t>
            </a:r>
          </a:p>
          <a:p>
            <a:r>
              <a:rPr lang="en-US" sz="2000" dirty="0"/>
              <a:t>Set Mode to Executable</a:t>
            </a:r>
          </a:p>
          <a:p>
            <a:r>
              <a:rPr lang="en-US" sz="2000" dirty="0"/>
              <a:t>Specify VFP9.exe as start</a:t>
            </a:r>
          </a:p>
          <a:p>
            <a:r>
              <a:rPr lang="en-US" sz="2000" dirty="0"/>
              <a:t>Start Debug in Visual Studio</a:t>
            </a:r>
          </a:p>
          <a:p>
            <a:r>
              <a:rPr lang="en-US" sz="2000" dirty="0"/>
              <a:t>Run your test code that</a:t>
            </a:r>
            <a:br>
              <a:rPr lang="en-US" sz="2000" dirty="0"/>
            </a:br>
            <a:r>
              <a:rPr lang="en-US" sz="2000" dirty="0"/>
              <a:t>calls the .NET component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Code stops on breakpoint</a:t>
            </a:r>
          </a:p>
          <a:p>
            <a:r>
              <a:rPr lang="en-US" sz="2000" dirty="0"/>
              <a:t>You can then step through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DC66DB-8813-1E54-7177-B48C87E2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364CD-245A-F499-16DD-5B6C583E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286" y="609600"/>
            <a:ext cx="7485714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20132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C46BDA-4579-4F2B-F4F4-2EAD922D3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2EFDD-C674-8F81-2C81-5E6D8759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(2)</a:t>
            </a:r>
          </a:p>
        </p:txBody>
      </p:sp>
    </p:spTree>
    <p:extLst>
      <p:ext uri="{BB962C8B-B14F-4D97-AF65-F5344CB8AC3E}">
        <p14:creationId xmlns:p14="http://schemas.microsoft.com/office/powerpoint/2010/main" val="619503094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457200" y="76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060" y="248815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478" y="304800"/>
            <a:ext cx="2401419" cy="2352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31" y="3458361"/>
            <a:ext cx="2368237" cy="157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523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10229850" y="2748891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06" y="3425034"/>
            <a:ext cx="2590800" cy="160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FBFCF5B-E1D8-461D-A1C6-0A9224F6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238950"/>
            <a:ext cx="3886200" cy="14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622A14-3F2D-4842-ACFF-7F79B4E2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88" y="5259334"/>
            <a:ext cx="4814023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ebSurge">
            <a:extLst>
              <a:ext uri="{FF2B5EF4-FFF2-40B4-BE49-F238E27FC236}">
                <a16:creationId xmlns:a16="http://schemas.microsoft.com/office/drawing/2014/main" id="{ECC8895F-2B47-43BD-BC50-5CAA917E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882" y="3102119"/>
            <a:ext cx="2189441" cy="193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4CB4-94CD-AD08-489C-0048DB27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World Use Cases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1A9D58-B50B-77E7-8B2A-5682AE2E2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Putting .NET into FoxPro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36017470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Integration Libraries</a:t>
            </a:r>
          </a:p>
          <a:p>
            <a:pPr lvl="1"/>
            <a:r>
              <a:rPr lang="en-US" sz="1600" dirty="0"/>
              <a:t>Use .NET Components to extend core Web and Development tools</a:t>
            </a:r>
          </a:p>
          <a:p>
            <a:pPr lvl="1"/>
            <a:r>
              <a:rPr lang="en-US" sz="1600" dirty="0"/>
              <a:t>Integration with built-in .NET features</a:t>
            </a:r>
          </a:p>
          <a:p>
            <a:pPr lvl="1"/>
            <a:r>
              <a:rPr lang="en-US" sz="1600" dirty="0"/>
              <a:t>Integration with third party libraries</a:t>
            </a:r>
          </a:p>
          <a:p>
            <a:pPr lvl="1"/>
            <a:r>
              <a:rPr lang="en-US" sz="1600" dirty="0"/>
              <a:t>Most use wrapper classes to hide .NET from FoxPro</a:t>
            </a:r>
          </a:p>
          <a:p>
            <a:r>
              <a:rPr lang="en-US" sz="2000" dirty="0"/>
              <a:t>Specific Examples of Built-in integrations</a:t>
            </a:r>
          </a:p>
          <a:p>
            <a:pPr lvl="1"/>
            <a:r>
              <a:rPr lang="en-US" sz="1600" dirty="0" err="1"/>
              <a:t>wwSMTP</a:t>
            </a:r>
            <a:r>
              <a:rPr lang="en-US" sz="1600" dirty="0"/>
              <a:t> email client via built-in </a:t>
            </a:r>
            <a:r>
              <a:rPr lang="en-US" sz="1600" dirty="0" err="1"/>
              <a:t>SmtpClient</a:t>
            </a:r>
            <a:endParaRPr lang="en-US" sz="1600" dirty="0"/>
          </a:p>
          <a:p>
            <a:pPr lvl="1"/>
            <a:r>
              <a:rPr lang="en-US" sz="1600" dirty="0"/>
              <a:t>String, UTF-8 and Unicode helpers</a:t>
            </a:r>
          </a:p>
          <a:p>
            <a:r>
              <a:rPr lang="en-US" sz="2000" dirty="0"/>
              <a:t>Specific Examples of Third Party Integrations</a:t>
            </a:r>
          </a:p>
          <a:p>
            <a:pPr lvl="1"/>
            <a:r>
              <a:rPr lang="en-US" sz="1600" dirty="0"/>
              <a:t>JSON parsing using JSON.NET</a:t>
            </a:r>
          </a:p>
          <a:p>
            <a:pPr lvl="1"/>
            <a:r>
              <a:rPr lang="en-US" sz="1600" dirty="0"/>
              <a:t>Markdown rendering via </a:t>
            </a:r>
            <a:r>
              <a:rPr lang="en-US" sz="1600" dirty="0" err="1"/>
              <a:t>MarkDig</a:t>
            </a:r>
            <a:endParaRPr lang="en-US" sz="1600" dirty="0"/>
          </a:p>
          <a:p>
            <a:pPr lvl="1"/>
            <a:r>
              <a:rPr lang="en-US" sz="1600" dirty="0"/>
              <a:t>SFTP Support via </a:t>
            </a:r>
            <a:r>
              <a:rPr lang="en-US" sz="1600" dirty="0" err="1"/>
              <a:t>SSH.Net</a:t>
            </a:r>
            <a:endParaRPr lang="en-US" sz="1600" dirty="0"/>
          </a:p>
          <a:p>
            <a:r>
              <a:rPr lang="en-US" sz="2000" dirty="0"/>
              <a:t>Web Server Interfaces</a:t>
            </a:r>
          </a:p>
          <a:p>
            <a:pPr lvl="1"/>
            <a:r>
              <a:rPr lang="en-US" sz="1600" dirty="0"/>
              <a:t>Web Connection ASP.NET Module IIS Connector </a:t>
            </a:r>
          </a:p>
          <a:p>
            <a:pPr lvl="1"/>
            <a:r>
              <a:rPr lang="en-US" sz="1600" dirty="0"/>
              <a:t>Web Connection .NET Core self-contained Web Server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 dirty="0"/>
              <a:t>West Wind Web Connection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B2FBC7-B364-FBC9-6F45-155D0636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620248"/>
            <a:ext cx="4114800" cy="12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Integration Libraries</a:t>
            </a:r>
            <a:endParaRPr lang="en-US" sz="1600" dirty="0"/>
          </a:p>
          <a:p>
            <a:pPr lvl="1"/>
            <a:r>
              <a:rPr lang="en-US" sz="1600" dirty="0"/>
              <a:t>Use .NET Components to extend core Web and Development tools</a:t>
            </a:r>
          </a:p>
          <a:p>
            <a:pPr lvl="1"/>
            <a:r>
              <a:rPr lang="en-US" sz="1600" dirty="0"/>
              <a:t>Integration with built-in .NET features</a:t>
            </a:r>
          </a:p>
          <a:p>
            <a:pPr lvl="1"/>
            <a:r>
              <a:rPr lang="en-US" sz="1600" dirty="0"/>
              <a:t>Integration with third party libraries</a:t>
            </a:r>
          </a:p>
          <a:p>
            <a:pPr lvl="1"/>
            <a:r>
              <a:rPr lang="en-US" sz="1600" dirty="0"/>
              <a:t>Most use wrapper classes to hide .NET from FoxPro</a:t>
            </a:r>
          </a:p>
          <a:p>
            <a:r>
              <a:rPr lang="en-US" sz="2000" dirty="0"/>
              <a:t>Library Integrations</a:t>
            </a:r>
          </a:p>
          <a:p>
            <a:pPr lvl="1"/>
            <a:r>
              <a:rPr lang="en-US" sz="1600" dirty="0"/>
              <a:t>Markdown rendering using </a:t>
            </a:r>
            <a:r>
              <a:rPr lang="en-US" sz="1600" dirty="0" err="1"/>
              <a:t>MarkDig</a:t>
            </a:r>
            <a:endParaRPr lang="en-US" sz="1600" dirty="0"/>
          </a:p>
          <a:p>
            <a:pPr lvl="1"/>
            <a:r>
              <a:rPr lang="en-US" sz="1600" dirty="0"/>
              <a:t>JSON Parsing for configuration files using JSON.NET</a:t>
            </a:r>
          </a:p>
          <a:p>
            <a:pPr lvl="1"/>
            <a:r>
              <a:rPr lang="en-US" sz="1600" dirty="0"/>
              <a:t>HTML Parsing for HTML-&gt;Markdown conversions</a:t>
            </a:r>
          </a:p>
          <a:p>
            <a:pPr lvl="1"/>
            <a:r>
              <a:rPr lang="en-US" sz="1600" dirty="0"/>
              <a:t>SFTP Uploads using </a:t>
            </a:r>
            <a:r>
              <a:rPr lang="en-US" sz="1600" dirty="0" err="1"/>
              <a:t>SSH.Net</a:t>
            </a:r>
            <a:endParaRPr lang="en-US" sz="1600" dirty="0"/>
          </a:p>
          <a:p>
            <a:r>
              <a:rPr lang="en-US" sz="2000" dirty="0"/>
              <a:t>Custom Integrations</a:t>
            </a:r>
          </a:p>
          <a:p>
            <a:pPr lvl="1"/>
            <a:r>
              <a:rPr lang="en-US" sz="1600" dirty="0"/>
              <a:t>Create custom .NET class using Reflection to parse .NET Libraries</a:t>
            </a:r>
            <a:br>
              <a:rPr lang="en-US" sz="1600" dirty="0"/>
            </a:br>
            <a:r>
              <a:rPr lang="en-US" sz="1600" dirty="0"/>
              <a:t>and extract Documentation</a:t>
            </a:r>
          </a:p>
          <a:p>
            <a:r>
              <a:rPr lang="en-US" sz="2000" dirty="0"/>
              <a:t>Custom .NET Executables (exes)</a:t>
            </a:r>
          </a:p>
          <a:p>
            <a:pPr lvl="1"/>
            <a:r>
              <a:rPr lang="en-US" sz="1600" dirty="0"/>
              <a:t>External Screen Capture Executable that allows capturing windows</a:t>
            </a:r>
          </a:p>
          <a:p>
            <a:pPr lvl="1"/>
            <a:r>
              <a:rPr lang="en-US" sz="1600" dirty="0"/>
              <a:t>Standalone Help Builder CLI Console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 dirty="0"/>
              <a:t>Html Help Builder</a:t>
            </a:r>
          </a:p>
        </p:txBody>
      </p:sp>
      <p:pic>
        <p:nvPicPr>
          <p:cNvPr id="4" name="Picture 8" descr="WebSurge">
            <a:extLst>
              <a:ext uri="{FF2B5EF4-FFF2-40B4-BE49-F238E27FC236}">
                <a16:creationId xmlns:a16="http://schemas.microsoft.com/office/drawing/2014/main" id="{35DABE80-21CD-31DA-507E-13A46AB1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953000"/>
            <a:ext cx="2387600" cy="158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10376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4043F5-D69B-53D1-B727-0BFF9B523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Expose .NET Functionality with a </a:t>
            </a:r>
            <a:r>
              <a:rPr lang="en-US" dirty="0" err="1"/>
              <a:t>Foxpro</a:t>
            </a:r>
            <a:r>
              <a:rPr lang="en-US" dirty="0"/>
              <a:t> Wrapper</a:t>
            </a:r>
          </a:p>
          <a:p>
            <a:r>
              <a:rPr lang="en-US" dirty="0" err="1"/>
              <a:t>wwSmtp</a:t>
            </a:r>
            <a:endParaRPr lang="en-US" dirty="0"/>
          </a:p>
          <a:p>
            <a:r>
              <a:rPr lang="en-US" dirty="0" err="1"/>
              <a:t>wwMongoDb</a:t>
            </a:r>
            <a:endParaRPr lang="en-US" dirty="0"/>
          </a:p>
          <a:p>
            <a:r>
              <a:rPr lang="en-US" dirty="0" err="1"/>
              <a:t>wwEncryption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2D9CC-8729-BC04-9AC4-7F5FC864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Exposure</a:t>
            </a:r>
          </a:p>
        </p:txBody>
      </p:sp>
    </p:spTree>
    <p:extLst>
      <p:ext uri="{BB962C8B-B14F-4D97-AF65-F5344CB8AC3E}">
        <p14:creationId xmlns:p14="http://schemas.microsoft.com/office/powerpoint/2010/main" val="831440307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C2984A-27E3-8DF5-1888-1906E417A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151" y="1143000"/>
            <a:ext cx="11480800" cy="5105400"/>
          </a:xfrm>
        </p:spPr>
        <p:txBody>
          <a:bodyPr/>
          <a:lstStyle/>
          <a:p>
            <a:r>
              <a:rPr lang="en-US" dirty="0"/>
              <a:t>.NET Disassembler	</a:t>
            </a:r>
          </a:p>
          <a:p>
            <a:pPr lvl="1"/>
            <a:r>
              <a:rPr lang="en-US" dirty="0"/>
              <a:t>Examine .NET types, members etc.</a:t>
            </a:r>
          </a:p>
          <a:p>
            <a:pPr lvl="1"/>
            <a:r>
              <a:rPr lang="en-US" dirty="0"/>
              <a:t>Reflector (v6 free, newer commercial)</a:t>
            </a:r>
          </a:p>
          <a:p>
            <a:pPr lvl="1"/>
            <a:r>
              <a:rPr lang="en-US" dirty="0" err="1"/>
              <a:t>DotPeek</a:t>
            </a:r>
            <a:r>
              <a:rPr lang="en-US" dirty="0"/>
              <a:t> (free)</a:t>
            </a:r>
          </a:p>
          <a:p>
            <a:pPr lvl="1"/>
            <a:r>
              <a:rPr lang="en-US" dirty="0" err="1"/>
              <a:t>JustDecompile</a:t>
            </a:r>
            <a:r>
              <a:rPr lang="en-US" dirty="0"/>
              <a:t> (free)</a:t>
            </a:r>
          </a:p>
          <a:p>
            <a:r>
              <a:rPr lang="en-US" dirty="0" err="1"/>
              <a:t>LinqPad</a:t>
            </a:r>
            <a:r>
              <a:rPr lang="en-US" dirty="0"/>
              <a:t> – The Command Line for .NET</a:t>
            </a:r>
          </a:p>
          <a:p>
            <a:pPr lvl="1"/>
            <a:r>
              <a:rPr lang="en-US" dirty="0"/>
              <a:t>Test .NET Code Snippets</a:t>
            </a:r>
          </a:p>
          <a:p>
            <a:pPr lvl="1"/>
            <a:r>
              <a:rPr lang="en-US" dirty="0"/>
              <a:t>Great for experimenting with .NET</a:t>
            </a:r>
          </a:p>
          <a:p>
            <a:pPr lvl="1"/>
            <a:r>
              <a:rPr lang="en-US" dirty="0"/>
              <a:t>Has IntelliSense to discover interfaces</a:t>
            </a:r>
          </a:p>
          <a:p>
            <a:pPr lvl="1"/>
            <a:r>
              <a:rPr lang="en-US" dirty="0"/>
              <a:t>Use to run .NET code before accessing with wwDotNetBridge</a:t>
            </a:r>
          </a:p>
          <a:p>
            <a:pPr lvl="1"/>
            <a:r>
              <a:rPr lang="en-US" dirty="0" err="1"/>
              <a:t>LinqPad</a:t>
            </a:r>
            <a:r>
              <a:rPr lang="en-US" dirty="0"/>
              <a:t> 5 for .NET Framework, Latest for .NET Core (v7)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21C67-6B0D-CD78-87BF-4D433984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.NET Interop Must Have Tools</a:t>
            </a:r>
          </a:p>
        </p:txBody>
      </p:sp>
    </p:spTree>
    <p:extLst>
      <p:ext uri="{BB962C8B-B14F-4D97-AF65-F5344CB8AC3E}">
        <p14:creationId xmlns:p14="http://schemas.microsoft.com/office/powerpoint/2010/main" val="1862586972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Source Code, White Paper and Slides</a:t>
            </a:r>
            <a:br>
              <a:rPr lang="en-US" dirty="0"/>
            </a:br>
            <a:br>
              <a:rPr lang="en-US" sz="500" dirty="0"/>
            </a:br>
            <a:r>
              <a:rPr lang="en-US" sz="2000" dirty="0">
                <a:hlinkClick r:id="rId2"/>
              </a:rPr>
              <a:t>https://github.com/RickStrahl/VirtualFoxFest2022-FoxProDotnet</a:t>
            </a:r>
            <a:endParaRPr lang="en-US" dirty="0"/>
          </a:p>
          <a:p>
            <a:r>
              <a:rPr lang="en-US" dirty="0"/>
              <a:t>Contact Rick</a:t>
            </a:r>
          </a:p>
          <a:p>
            <a:pPr lvl="1"/>
            <a:r>
              <a:rPr lang="en-US" b="1" dirty="0">
                <a:hlinkClick r:id="rId3"/>
              </a:rPr>
              <a:t>@RickStrahl</a:t>
            </a:r>
            <a:r>
              <a:rPr lang="en-US" b="1" dirty="0"/>
              <a:t>  on Twitter</a:t>
            </a:r>
          </a:p>
          <a:p>
            <a:pPr lvl="1"/>
            <a:r>
              <a:rPr lang="en-US" b="1" dirty="0">
                <a:hlinkClick r:id="rId4"/>
              </a:rPr>
              <a:t>https://weblog.west-wind.com</a:t>
            </a:r>
            <a:r>
              <a:rPr lang="en-US" b="1" dirty="0"/>
              <a:t> – general blog</a:t>
            </a:r>
          </a:p>
          <a:p>
            <a:pPr lvl="1"/>
            <a:r>
              <a:rPr lang="en-US" b="1" dirty="0">
                <a:hlinkClick r:id="rId5"/>
              </a:rPr>
              <a:t>https://west-wind.com/wconnect/weblog/</a:t>
            </a:r>
            <a:r>
              <a:rPr lang="en-US" b="1" dirty="0"/>
              <a:t>  - Fox blog</a:t>
            </a:r>
          </a:p>
          <a:p>
            <a:pPr lvl="1"/>
            <a:r>
              <a:rPr lang="en-US" b="1" dirty="0">
                <a:hlinkClick r:id="rId6"/>
              </a:rPr>
              <a:t>https://support.west-wind.com</a:t>
            </a:r>
            <a:r>
              <a:rPr lang="en-US" b="1" dirty="0"/>
              <a:t>  - support message board</a:t>
            </a:r>
          </a:p>
          <a:p>
            <a:pPr lvl="1"/>
            <a:r>
              <a:rPr lang="en-US" b="1" dirty="0">
                <a:hlinkClick r:id="rId7"/>
              </a:rPr>
              <a:t>https://github.com/RickStrahl</a:t>
            </a:r>
            <a:r>
              <a:rPr lang="en-US" b="1" dirty="0"/>
              <a:t> - GitHub Projects</a:t>
            </a:r>
          </a:p>
          <a:p>
            <a:pPr lvl="1"/>
            <a:r>
              <a:rPr lang="en-US" b="1" dirty="0">
                <a:hlinkClick r:id="rId8"/>
              </a:rPr>
              <a:t>rstrahl@west-wind.com</a:t>
            </a:r>
            <a:r>
              <a:rPr lang="en-US" b="1" dirty="0"/>
              <a:t>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E49A-34BB-D383-7B57-0CC20123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6300"/>
            <a:ext cx="11480800" cy="5105400"/>
          </a:xfrm>
        </p:spPr>
        <p:txBody>
          <a:bodyPr/>
          <a:lstStyle/>
          <a:p>
            <a:r>
              <a:rPr lang="en-US" sz="2000" dirty="0"/>
              <a:t>Extend FoxPro’s Reach</a:t>
            </a:r>
          </a:p>
          <a:p>
            <a:pPr lvl="1"/>
            <a:r>
              <a:rPr lang="en-US" sz="1600" dirty="0"/>
              <a:t>Add functionality otherwise not available</a:t>
            </a:r>
          </a:p>
          <a:p>
            <a:pPr lvl="1"/>
            <a:r>
              <a:rPr lang="en-US" sz="1600" dirty="0"/>
              <a:t>Easily accessible from FoxPro</a:t>
            </a:r>
          </a:p>
          <a:p>
            <a:pPr lvl="1"/>
            <a:r>
              <a:rPr lang="en-US" sz="1600" dirty="0"/>
              <a:t>Easy to create your own .NET code</a:t>
            </a:r>
          </a:p>
          <a:p>
            <a:pPr lvl="1"/>
            <a:r>
              <a:rPr lang="en-US" sz="1600" dirty="0"/>
              <a:t>Incrementally allows adding .NET to FoxPro for possible Migrations</a:t>
            </a:r>
          </a:p>
          <a:p>
            <a:r>
              <a:rPr lang="en-US" sz="2000" dirty="0"/>
              <a:t>Most popular services and APIs are exposed to .NET</a:t>
            </a:r>
          </a:p>
          <a:p>
            <a:pPr lvl="1"/>
            <a:r>
              <a:rPr lang="en-US" sz="1600" dirty="0"/>
              <a:t>System Functionality (Windows, APIs, Services)</a:t>
            </a:r>
          </a:p>
          <a:p>
            <a:pPr lvl="1"/>
            <a:r>
              <a:rPr lang="en-US" sz="1600" dirty="0"/>
              <a:t>Thousands of 3rd Party and OSS Libraries, APIs and Integrations</a:t>
            </a:r>
          </a:p>
          <a:p>
            <a:pPr lvl="1"/>
            <a:r>
              <a:rPr lang="en-US" sz="1600" dirty="0"/>
              <a:t>If it’s supported on Windows there likely is a .NET library for it!</a:t>
            </a:r>
          </a:p>
          <a:p>
            <a:r>
              <a:rPr lang="en-US" sz="2000" dirty="0"/>
              <a:t>. Modern .NET is different than old .NET</a:t>
            </a:r>
          </a:p>
          <a:p>
            <a:pPr lvl="1"/>
            <a:r>
              <a:rPr lang="en-US" sz="1600" dirty="0"/>
              <a:t>Easier to get started with</a:t>
            </a:r>
          </a:p>
          <a:p>
            <a:pPr lvl="1"/>
            <a:r>
              <a:rPr lang="en-US" sz="1600" dirty="0"/>
              <a:t>Tooling is built into a single installable SDK</a:t>
            </a:r>
          </a:p>
          <a:p>
            <a:pPr lvl="1"/>
            <a:r>
              <a:rPr lang="en-US" sz="1600" dirty="0"/>
              <a:t>Build, Test, Debug and Run from SDK and command line</a:t>
            </a:r>
          </a:p>
          <a:p>
            <a:pPr lvl="1"/>
            <a:r>
              <a:rPr lang="en-US" sz="1600" dirty="0"/>
              <a:t>Does not require Visual Studio or even Windows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58B6E-BC90-4E81-92C0-0530930C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.NET with FoxPro?</a:t>
            </a:r>
          </a:p>
        </p:txBody>
      </p:sp>
    </p:spTree>
    <p:extLst>
      <p:ext uri="{BB962C8B-B14F-4D97-AF65-F5344CB8AC3E}">
        <p14:creationId xmlns:p14="http://schemas.microsoft.com/office/powerpoint/2010/main" val="1998490639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FE7C53-811B-61F8-0E87-143AFDF7C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Framework: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the old workhorse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Pre-installed with Windows, always available</a:t>
            </a:r>
          </a:p>
          <a:p>
            <a:pPr lvl="1"/>
            <a:r>
              <a:rPr lang="en-US" dirty="0"/>
              <a:t>Best choice for FoxPro</a:t>
            </a:r>
          </a:p>
          <a:p>
            <a:pPr lvl="1"/>
            <a:r>
              <a:rPr lang="en-US" dirty="0"/>
              <a:t>Version 4.8 is last version (no new features)</a:t>
            </a:r>
          </a:p>
          <a:p>
            <a:r>
              <a:rPr lang="en-US" dirty="0"/>
              <a:t>.NET Core: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the new and shiny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/>
              <a:t>Multi-platform (Windows, Mac, Linux)</a:t>
            </a:r>
          </a:p>
          <a:p>
            <a:pPr lvl="1"/>
            <a:r>
              <a:rPr lang="en-US" dirty="0"/>
              <a:t>High performance, focus of Microsoft’s .NET strategy</a:t>
            </a:r>
          </a:p>
          <a:p>
            <a:pPr lvl="1"/>
            <a:r>
              <a:rPr lang="en-US" dirty="0"/>
              <a:t>Not pre-installed, runtime install required</a:t>
            </a:r>
          </a:p>
          <a:p>
            <a:pPr lvl="1"/>
            <a:r>
              <a:rPr lang="en-US" dirty="0" err="1"/>
              <a:t>wwDotnetBridge</a:t>
            </a:r>
            <a:r>
              <a:rPr lang="en-US" dirty="0"/>
              <a:t> supports .NET Core as of v7</a:t>
            </a:r>
          </a:p>
          <a:p>
            <a:r>
              <a:rPr lang="en-US" dirty="0"/>
              <a:t>FoxPro -&gt; .NET</a:t>
            </a:r>
          </a:p>
          <a:p>
            <a:pPr lvl="1"/>
            <a:r>
              <a:rPr lang="en-US" dirty="0"/>
              <a:t>Prefer using full Framework as your default target (target </a:t>
            </a:r>
            <a:r>
              <a:rPr lang="en-US" b="1" dirty="0"/>
              <a:t>net472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.NET Core only </a:t>
            </a:r>
            <a:r>
              <a:rPr lang="en-US" b="1" dirty="0"/>
              <a:t>if you have to</a:t>
            </a:r>
            <a:r>
              <a:rPr lang="en-US" dirty="0"/>
              <a:t> interface with Core only components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8F227-9C51-A5A2-FC73-AB0E4EA0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or .NET Core?</a:t>
            </a:r>
          </a:p>
        </p:txBody>
      </p:sp>
    </p:spTree>
    <p:extLst>
      <p:ext uri="{BB962C8B-B14F-4D97-AF65-F5344CB8AC3E}">
        <p14:creationId xmlns:p14="http://schemas.microsoft.com/office/powerpoint/2010/main" val="2158395473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9AFBC-1775-25CF-F0C5-46A42D64A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143000"/>
            <a:ext cx="9321800" cy="4876800"/>
          </a:xfrm>
        </p:spPr>
        <p:txBody>
          <a:bodyPr/>
          <a:lstStyle/>
          <a:p>
            <a:r>
              <a:rPr lang="en-US" sz="2400" b="1" dirty="0"/>
              <a:t>COM Interop </a:t>
            </a:r>
          </a:p>
          <a:p>
            <a:pPr lvl="1"/>
            <a:r>
              <a:rPr lang="en-US" sz="2000" dirty="0"/>
              <a:t>Built-in, relies on COM semantics</a:t>
            </a:r>
          </a:p>
          <a:p>
            <a:pPr lvl="1"/>
            <a:r>
              <a:rPr lang="en-US" sz="2000" dirty="0"/>
              <a:t>Requires specially registered components (</a:t>
            </a:r>
            <a:r>
              <a:rPr lang="en-US" sz="2000" dirty="0" err="1"/>
              <a:t>regAsm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Very few native components support direct COM Interop</a:t>
            </a:r>
          </a:p>
          <a:p>
            <a:pPr lvl="1"/>
            <a:r>
              <a:rPr lang="en-US" sz="2000" dirty="0"/>
              <a:t>Essentially only works with components you write</a:t>
            </a:r>
          </a:p>
          <a:p>
            <a:r>
              <a:rPr lang="en-US" sz="2400" b="1" dirty="0" err="1"/>
              <a:t>wwDotnetBridge</a:t>
            </a:r>
            <a:endParaRPr lang="en-US" sz="2400" b="1" dirty="0"/>
          </a:p>
          <a:p>
            <a:pPr lvl="1"/>
            <a:r>
              <a:rPr lang="en-US" sz="2000" dirty="0"/>
              <a:t>Open Source library with many features</a:t>
            </a:r>
          </a:p>
          <a:p>
            <a:pPr lvl="1"/>
            <a:r>
              <a:rPr lang="en-US" sz="2000" dirty="0"/>
              <a:t>Registration-less instantiation of .NET Components</a:t>
            </a:r>
          </a:p>
          <a:p>
            <a:pPr lvl="1"/>
            <a:r>
              <a:rPr lang="en-US" sz="2000" dirty="0"/>
              <a:t>Access to most .NET Components</a:t>
            </a:r>
          </a:p>
          <a:p>
            <a:pPr lvl="1"/>
            <a:r>
              <a:rPr lang="en-US" sz="2000" dirty="0"/>
              <a:t>Allows access to types/features not available through COM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10AF7-256E-AD7C-8674-0663FE09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FoxPro and .NET Interop</a:t>
            </a:r>
          </a:p>
        </p:txBody>
      </p:sp>
    </p:spTree>
    <p:extLst>
      <p:ext uri="{BB962C8B-B14F-4D97-AF65-F5344CB8AC3E}">
        <p14:creationId xmlns:p14="http://schemas.microsoft.com/office/powerpoint/2010/main" val="3822827723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76300"/>
            <a:ext cx="8153400" cy="5105400"/>
          </a:xfrm>
        </p:spPr>
        <p:txBody>
          <a:bodyPr/>
          <a:lstStyle/>
          <a:p>
            <a:r>
              <a:rPr lang="en-US" sz="2000" dirty="0"/>
              <a:t>It's free and Open Source </a:t>
            </a:r>
          </a:p>
          <a:p>
            <a:pPr lvl="1"/>
            <a:r>
              <a:rPr lang="en-US" sz="1600" dirty="0"/>
              <a:t>Hosted on </a:t>
            </a: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https://github.com/RickStrahl/wwDotnetBridge</a:t>
            </a:r>
            <a:endParaRPr lang="en-US" sz="1600" dirty="0"/>
          </a:p>
          <a:p>
            <a:r>
              <a:rPr lang="en-US" sz="2000" dirty="0" err="1"/>
              <a:t>Registrationless</a:t>
            </a:r>
            <a:r>
              <a:rPr lang="en-US" sz="2000" dirty="0"/>
              <a:t> .NET Access</a:t>
            </a:r>
          </a:p>
          <a:p>
            <a:pPr lvl="1"/>
            <a:r>
              <a:rPr lang="en-US" sz="1600" dirty="0"/>
              <a:t>No COM registration required for .NET Instantiation</a:t>
            </a:r>
          </a:p>
          <a:p>
            <a:pPr lvl="1"/>
            <a:r>
              <a:rPr lang="en-US" sz="1600" dirty="0"/>
              <a:t>Hosts .NET runtime in FoxPro</a:t>
            </a:r>
          </a:p>
          <a:p>
            <a:r>
              <a:rPr lang="en-US" sz="2000" dirty="0"/>
              <a:t>Instantiate .NET Types directly</a:t>
            </a:r>
          </a:p>
          <a:p>
            <a:pPr lvl="1"/>
            <a:r>
              <a:rPr lang="en-US" sz="1600" dirty="0"/>
              <a:t>Direct access to most .NET types</a:t>
            </a:r>
          </a:p>
          <a:p>
            <a:pPr lvl="1"/>
            <a:r>
              <a:rPr lang="en-US" sz="1600" dirty="0"/>
              <a:t>Even types not exported or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ComVisible</a:t>
            </a:r>
            <a:r>
              <a:rPr lang="en-US" sz="1600" dirty="0">
                <a:latin typeface="Consolas" panose="020B0609020204030204" pitchFamily="49" charset="0"/>
              </a:rPr>
              <a:t>(false)]</a:t>
            </a:r>
          </a:p>
          <a:p>
            <a:r>
              <a:rPr lang="en-US" sz="2000" dirty="0"/>
              <a:t>Access features not supported by COM Interop</a:t>
            </a:r>
          </a:p>
          <a:p>
            <a:pPr lvl="1"/>
            <a:r>
              <a:rPr lang="en-US" sz="1600" dirty="0"/>
              <a:t>Access statics, value types, </a:t>
            </a:r>
            <a:r>
              <a:rPr lang="en-US" sz="1600" dirty="0" err="1"/>
              <a:t>enums</a:t>
            </a:r>
            <a:r>
              <a:rPr lang="en-US" sz="1600" dirty="0"/>
              <a:t>, generics</a:t>
            </a:r>
          </a:p>
          <a:p>
            <a:pPr lvl="1"/>
            <a:r>
              <a:rPr lang="en-US" sz="1600" dirty="0"/>
              <a:t>Call overloaded methods easily</a:t>
            </a:r>
          </a:p>
          <a:p>
            <a:r>
              <a:rPr lang="en-US" sz="2000" dirty="0"/>
              <a:t>Type Conversions available</a:t>
            </a:r>
          </a:p>
          <a:p>
            <a:pPr lvl="1"/>
            <a:r>
              <a:rPr lang="en-US" sz="1600" dirty="0"/>
              <a:t>Simplified Array handling with </a:t>
            </a:r>
            <a:r>
              <a:rPr lang="en-US" sz="1600" dirty="0" err="1"/>
              <a:t>ComArray</a:t>
            </a:r>
            <a:r>
              <a:rPr lang="en-US" sz="1600" dirty="0"/>
              <a:t> wrapper</a:t>
            </a:r>
          </a:p>
          <a:p>
            <a:pPr lvl="1"/>
            <a:r>
              <a:rPr lang="en-US" sz="1600" dirty="0"/>
              <a:t>Handle binary, GUIDs, numeric, </a:t>
            </a:r>
            <a:r>
              <a:rPr lang="en-US" sz="1600" dirty="0" err="1"/>
              <a:t>enums</a:t>
            </a:r>
            <a:r>
              <a:rPr lang="en-US" sz="1600" dirty="0"/>
              <a:t> via wrappers</a:t>
            </a:r>
          </a:p>
          <a:p>
            <a:pPr lvl="1"/>
            <a:r>
              <a:rPr lang="en-US" sz="1600" dirty="0"/>
              <a:t>Automatic </a:t>
            </a:r>
            <a:r>
              <a:rPr lang="en-US" sz="1600" dirty="0" err="1"/>
              <a:t>DataSet</a:t>
            </a:r>
            <a:r>
              <a:rPr lang="en-US" sz="1600" dirty="0"/>
              <a:t> to Cursor conversions</a:t>
            </a:r>
          </a:p>
          <a:p>
            <a:pPr marL="914400" lvl="2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need </a:t>
            </a:r>
            <a:r>
              <a:rPr lang="en-US" dirty="0" err="1"/>
              <a:t>wwDotnetBridge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293613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wwDotNetBridge 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028700"/>
            <a:ext cx="8610600" cy="4800600"/>
          </a:xfrm>
        </p:spPr>
        <p:txBody>
          <a:bodyPr/>
          <a:lstStyle/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Win32 CLR Loader loads .NET runtime into FoxPro</a:t>
            </a:r>
          </a:p>
          <a:p>
            <a:pPr lvl="1"/>
            <a:r>
              <a:rPr lang="en-US" dirty="0"/>
              <a:t>wwDotNetBridge .NET proxy loads into host domain</a:t>
            </a:r>
          </a:p>
          <a:p>
            <a:pPr lvl="1"/>
            <a:r>
              <a:rPr lang="en-US" dirty="0"/>
              <a:t>Objects are instantiated through proxy</a:t>
            </a:r>
          </a:p>
          <a:p>
            <a:pPr lvl="1"/>
            <a:r>
              <a:rPr lang="en-US" dirty="0"/>
              <a:t>Access values/object/members directly if possible</a:t>
            </a:r>
          </a:p>
          <a:p>
            <a:pPr lvl="1"/>
            <a:r>
              <a:rPr lang="en-US" dirty="0"/>
              <a:t>Or use proxy for extended functionality</a:t>
            </a:r>
          </a:p>
          <a:p>
            <a:r>
              <a:rPr lang="en-US" dirty="0"/>
              <a:t>Required Components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wwIPStuff.dll/crlLoader.dll – contains the native Win32 Loader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wwDotNetBridge.dll  -  .NET class that provides helper functions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wwDotNetBridge.prg</a:t>
            </a:r>
            <a:r>
              <a:rPr lang="en-US" dirty="0"/>
              <a:t> – FoxPro front-end for .NET class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Free to use and modify</a:t>
            </a:r>
          </a:p>
          <a:p>
            <a:pPr lvl="1"/>
            <a:r>
              <a:rPr lang="en-US" dirty="0"/>
              <a:t>Source Code on GitHub </a:t>
            </a:r>
          </a:p>
        </p:txBody>
      </p:sp>
    </p:spTree>
    <p:extLst>
      <p:ext uri="{BB962C8B-B14F-4D97-AF65-F5344CB8AC3E}">
        <p14:creationId xmlns:p14="http://schemas.microsoft.com/office/powerpoint/2010/main" val="2218252944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1828800" y="838200"/>
            <a:ext cx="8610600" cy="5562600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FFCC66">
                  <a:gamma/>
                  <a:shade val="46275"/>
                  <a:invGamma/>
                </a:srgbClr>
              </a:gs>
              <a:gs pos="100000">
                <a:srgbClr val="FFCC6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60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Process (YourApp.exe)</a:t>
            </a:r>
            <a:br>
              <a:rPr lang="en-US" sz="2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657600" y="1600200"/>
            <a:ext cx="6400800" cy="2514600"/>
          </a:xfrm>
          <a:prstGeom prst="roundRect">
            <a:avLst>
              <a:gd name="adj" fmla="val 12495"/>
            </a:avLst>
          </a:prstGeom>
          <a:gradFill rotWithShape="0">
            <a:gsLst>
              <a:gs pos="0">
                <a:srgbClr val="990000">
                  <a:gamma/>
                  <a:shade val="80000"/>
                  <a:invGamma/>
                </a:srgbClr>
              </a:gs>
              <a:gs pos="100000">
                <a:srgbClr val="9900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.NET Runtime Host  (Application Domain)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wwDotNetBridge Architecture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4933950" y="5572126"/>
            <a:ext cx="3657600" cy="600075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993300">
                  <a:gamma/>
                  <a:shade val="46275"/>
                  <a:invGamma/>
                </a:srgbClr>
              </a:gs>
              <a:gs pos="100000">
                <a:srgbClr val="9933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YourCode.prg</a:t>
            </a:r>
          </a:p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Whatever code needs .NET access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933950" y="4457701"/>
            <a:ext cx="3657600" cy="685800"/>
          </a:xfrm>
          <a:prstGeom prst="roundRect">
            <a:avLst>
              <a:gd name="adj" fmla="val 12495"/>
            </a:avLst>
          </a:prstGeom>
          <a:gradFill rotWithShape="0">
            <a:gsLst>
              <a:gs pos="0">
                <a:srgbClr val="990000">
                  <a:gamma/>
                  <a:shade val="80000"/>
                  <a:invGamma/>
                </a:srgbClr>
              </a:gs>
              <a:gs pos="100000">
                <a:srgbClr val="9900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wwDotnetBridge.prg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FoxPro front end class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895850" y="3276600"/>
            <a:ext cx="3695700" cy="678466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wwDotNetBridge.dll</a:t>
            </a:r>
          </a:p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Proxy – provide .NET helpers</a:t>
            </a:r>
          </a:p>
        </p:txBody>
      </p:sp>
      <p:cxnSp>
        <p:nvCxnSpPr>
          <p:cNvPr id="15" name="Elbow Connector 14"/>
          <p:cNvCxnSpPr>
            <a:stCxn id="4" idx="3"/>
          </p:cNvCxnSpPr>
          <p:nvPr/>
        </p:nvCxnSpPr>
        <p:spPr bwMode="auto">
          <a:xfrm flipV="1">
            <a:off x="8591550" y="4038601"/>
            <a:ext cx="1295400" cy="1833563"/>
          </a:xfrm>
          <a:prstGeom prst="bentConnector2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30" name="Elbow Connector 29"/>
          <p:cNvCxnSpPr/>
          <p:nvPr/>
        </p:nvCxnSpPr>
        <p:spPr bwMode="auto">
          <a:xfrm rot="10800000">
            <a:off x="8401050" y="4800601"/>
            <a:ext cx="990600" cy="12700"/>
          </a:xfrm>
          <a:prstGeom prst="bentConnector3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arrow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sp>
        <p:nvSpPr>
          <p:cNvPr id="45" name="AutoShape 4"/>
          <p:cNvSpPr>
            <a:spLocks noChangeArrowheads="1"/>
          </p:cNvSpPr>
          <p:nvPr/>
        </p:nvSpPr>
        <p:spPr bwMode="auto">
          <a:xfrm>
            <a:off x="4191000" y="2219326"/>
            <a:ext cx="5257800" cy="600075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993300">
                  <a:gamma/>
                  <a:shade val="46275"/>
                  <a:invGamma/>
                </a:srgbClr>
              </a:gs>
              <a:gs pos="100000">
                <a:srgbClr val="9933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Object</a:t>
            </a:r>
            <a:br>
              <a:rPr lang="en-US" sz="2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methods and access properties on this class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AutoShape 6"/>
          <p:cNvSpPr>
            <a:spLocks noChangeArrowheads="1"/>
          </p:cNvSpPr>
          <p:nvPr/>
        </p:nvSpPr>
        <p:spPr bwMode="auto">
          <a:xfrm>
            <a:off x="1981200" y="4419602"/>
            <a:ext cx="2286000" cy="1152524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ts val="300"/>
              </a:spcBef>
              <a:defRPr/>
            </a:pPr>
            <a:r>
              <a:rPr lang="en-US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ClrLoader.dll </a:t>
            </a:r>
          </a:p>
          <a:p>
            <a:pPr>
              <a:spcBef>
                <a:spcPts val="300"/>
              </a:spcBef>
              <a:defRPr/>
            </a:pPr>
            <a:r>
              <a:rPr lang="en-US" sz="1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(or) </a:t>
            </a:r>
            <a:r>
              <a:rPr lang="en-US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wwIPStuff.dll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loads .NET Runtime</a:t>
            </a:r>
            <a:b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first access (Win32)</a:t>
            </a:r>
          </a:p>
        </p:txBody>
      </p:sp>
      <p:cxnSp>
        <p:nvCxnSpPr>
          <p:cNvPr id="48" name="Elbow Connector 47"/>
          <p:cNvCxnSpPr/>
          <p:nvPr/>
        </p:nvCxnSpPr>
        <p:spPr bwMode="auto">
          <a:xfrm flipV="1">
            <a:off x="2971800" y="3619501"/>
            <a:ext cx="1924050" cy="800100"/>
          </a:xfrm>
          <a:prstGeom prst="bentConnector3">
            <a:avLst>
              <a:gd name="adj1" fmla="val -495"/>
            </a:avLst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Right Arrow 56"/>
          <p:cNvSpPr/>
          <p:nvPr/>
        </p:nvSpPr>
        <p:spPr bwMode="auto">
          <a:xfrm rot="16200000">
            <a:off x="6478398" y="3830263"/>
            <a:ext cx="519939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8" name="Right Arrow 57"/>
          <p:cNvSpPr/>
          <p:nvPr/>
        </p:nvSpPr>
        <p:spPr bwMode="auto">
          <a:xfrm rot="16200000">
            <a:off x="6524054" y="4980820"/>
            <a:ext cx="428624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0" name="Right Arrow 59"/>
          <p:cNvSpPr/>
          <p:nvPr/>
        </p:nvSpPr>
        <p:spPr bwMode="auto">
          <a:xfrm rot="16200000">
            <a:off x="6474597" y="2672795"/>
            <a:ext cx="472672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67" name="Elbow Connector 66"/>
          <p:cNvCxnSpPr/>
          <p:nvPr/>
        </p:nvCxnSpPr>
        <p:spPr bwMode="auto">
          <a:xfrm rot="10800000">
            <a:off x="4267200" y="4784732"/>
            <a:ext cx="666750" cy="1"/>
          </a:xfrm>
          <a:prstGeom prst="bentConnector3">
            <a:avLst/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Elbow Connector 82"/>
          <p:cNvCxnSpPr/>
          <p:nvPr/>
        </p:nvCxnSpPr>
        <p:spPr bwMode="auto">
          <a:xfrm flipV="1">
            <a:off x="8763000" y="5572126"/>
            <a:ext cx="1123950" cy="300037"/>
          </a:xfrm>
          <a:prstGeom prst="bentConnector3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arrow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84" name="Elbow Connector 83"/>
          <p:cNvCxnSpPr/>
          <p:nvPr/>
        </p:nvCxnSpPr>
        <p:spPr bwMode="auto">
          <a:xfrm rot="5400000" flipH="1" flipV="1">
            <a:off x="7329488" y="4119564"/>
            <a:ext cx="3076576" cy="552451"/>
          </a:xfrm>
          <a:prstGeom prst="bentConnector3">
            <a:avLst>
              <a:gd name="adj1" fmla="val 155"/>
            </a:avLst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stealth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7126C2-AA95-A4BB-4FEF-6FFA4570D714}"/>
              </a:ext>
            </a:extLst>
          </p:cNvPr>
          <p:cNvSpPr txBox="1"/>
          <p:nvPr/>
        </p:nvSpPr>
        <p:spPr>
          <a:xfrm>
            <a:off x="8809298" y="4289964"/>
            <a:ext cx="762000" cy="369332"/>
          </a:xfrm>
          <a:prstGeom prst="rect">
            <a:avLst/>
          </a:prstGeom>
          <a:solidFill>
            <a:srgbClr val="A5002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</a:t>
            </a:r>
          </a:p>
        </p:txBody>
      </p:sp>
    </p:spTree>
    <p:extLst>
      <p:ext uri="{BB962C8B-B14F-4D97-AF65-F5344CB8AC3E}">
        <p14:creationId xmlns:p14="http://schemas.microsoft.com/office/powerpoint/2010/main" val="10210001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4" grpId="0" animBg="1"/>
      <p:bldP spid="5" grpId="0" animBg="1"/>
      <p:bldP spid="6" grpId="0" animBg="1"/>
      <p:bldP spid="45" grpId="0" animBg="1"/>
      <p:bldP spid="46" grpId="0" animBg="1"/>
      <p:bldP spid="57" grpId="0" animBg="1"/>
      <p:bldP spid="58" grpId="0" animBg="1"/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A18B-1D22-ED45-CDC6-75989BFD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wwDotNetBridge Code</a:t>
            </a:r>
          </a:p>
        </p:txBody>
      </p:sp>
    </p:spTree>
    <p:extLst>
      <p:ext uri="{BB962C8B-B14F-4D97-AF65-F5344CB8AC3E}">
        <p14:creationId xmlns:p14="http://schemas.microsoft.com/office/powerpoint/2010/main" val="1082780575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1532</Words>
  <Application>Microsoft Office PowerPoint</Application>
  <PresentationFormat>Widescreen</PresentationFormat>
  <Paragraphs>257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Consolas</vt:lpstr>
      <vt:lpstr>Times New Roman</vt:lpstr>
      <vt:lpstr>Verdana</vt:lpstr>
      <vt:lpstr>Wingdings</vt:lpstr>
      <vt:lpstr>devteach-template</vt:lpstr>
      <vt:lpstr>Revisiting modern .NET for the FoxPro Interop Developer</vt:lpstr>
      <vt:lpstr>PowerPoint Presentation</vt:lpstr>
      <vt:lpstr>Why use .NET with FoxPro?</vt:lpstr>
      <vt:lpstr>.NET Framework or .NET Core?</vt:lpstr>
      <vt:lpstr>FoxPro and .NET Interop</vt:lpstr>
      <vt:lpstr>Why do you need wwDotnetBridge?</vt:lpstr>
      <vt:lpstr>How wwDotNetBridge Works</vt:lpstr>
      <vt:lpstr>wwDotNetBridge Architecture</vt:lpstr>
      <vt:lpstr>Basic wwDotNetBridge Code</vt:lpstr>
      <vt:lpstr>Creating .NET Projects</vt:lpstr>
      <vt:lpstr>.NET Component Development</vt:lpstr>
      <vt:lpstr>Creating a new .NET Project</vt:lpstr>
      <vt:lpstr>Project in VS Code</vt:lpstr>
      <vt:lpstr>Fixing up the Project File</vt:lpstr>
      <vt:lpstr>What about Visual Studio?</vt:lpstr>
      <vt:lpstr>Create a Project in Visual Studio</vt:lpstr>
      <vt:lpstr>Create a Test Project</vt:lpstr>
      <vt:lpstr>Debugging (1)</vt:lpstr>
      <vt:lpstr>Debugging (2)</vt:lpstr>
      <vt:lpstr>Real World Use Cases</vt:lpstr>
      <vt:lpstr>West Wind Web Connection</vt:lpstr>
      <vt:lpstr>Html Help Builder</vt:lpstr>
      <vt:lpstr>Library Exposure</vt:lpstr>
      <vt:lpstr>.NET Interop Must Have Tools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FoxPro and Dotnet</dc:title>
  <dc:creator/>
  <cp:keywords>FoxPro, .NET, Interop</cp:keywords>
  <cp:lastModifiedBy/>
  <cp:revision>1</cp:revision>
  <dcterms:created xsi:type="dcterms:W3CDTF">2012-09-09T00:06:24Z</dcterms:created>
  <dcterms:modified xsi:type="dcterms:W3CDTF">2022-10-02T02:48:17Z</dcterms:modified>
</cp:coreProperties>
</file>